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pPr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</a:rPr>
              <a:pPr algn="r">
                <a:spcBef>
                  <a:spcPts val="0"/>
                </a:spcBef>
                <a:buNone/>
              </a:pPr>
              <a:t>‹#›</a:t>
            </a:fld>
            <a:endParaRPr lang="ru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ctrTitle"/>
          </p:nvPr>
        </p:nvSpPr>
        <p:spPr>
          <a:xfrm>
            <a:off x="311700" y="634275"/>
            <a:ext cx="8520599" cy="2305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3600"/>
              <a:t>Единственная настоящая роскошь - это роскошь человеческого общения</a:t>
            </a:r>
          </a:p>
          <a:p>
            <a:pPr>
              <a:spcBef>
                <a:spcPts val="0"/>
              </a:spcBef>
              <a:buNone/>
            </a:pPr>
            <a:endParaRPr sz="3600"/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5003650" y="3979325"/>
            <a:ext cx="39518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r" rtl="0">
              <a:spcBef>
                <a:spcPts val="0"/>
              </a:spcBef>
              <a:buNone/>
            </a:pPr>
            <a:r>
              <a:rPr lang="ru" sz="2400">
                <a:solidFill>
                  <a:srgbClr val="333333"/>
                </a:solidFill>
                <a:highlight>
                  <a:srgbClr val="FFFFFF"/>
                </a:highlight>
              </a:rPr>
              <a:t>А. де СЕНТ-ЭКЗЮПЕРИ</a:t>
            </a:r>
          </a:p>
          <a:p>
            <a:pPr rtl="0">
              <a:spcBef>
                <a:spcPts val="0"/>
              </a:spcBef>
              <a:buNone/>
            </a:pPr>
            <a:endParaRPr sz="18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>
              <a:spcBef>
                <a:spcPts val="0"/>
              </a:spcBef>
              <a:buNone/>
            </a:pPr>
            <a:endParaRPr sz="18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52" name="Shape 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5152" y="2340450"/>
            <a:ext cx="2406474" cy="255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140950" y="450150"/>
            <a:ext cx="8826900" cy="4412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ru" sz="2200"/>
              <a:t>Мы становимся похожими на тех людей, с которыми общаемся. Выбирайте свое окружение - какими мы не были бы уникальными, оно все равно влияет на нас.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ru" sz="2200"/>
              <a:t>											 Р. де Ниро</a:t>
            </a:r>
          </a:p>
          <a:p>
            <a:pPr lvl="0" rtl="0">
              <a:spcBef>
                <a:spcPts val="0"/>
              </a:spcBef>
              <a:buNone/>
            </a:pPr>
            <a:endParaRPr sz="600"/>
          </a:p>
          <a:p>
            <a:pPr lvl="0" rtl="0">
              <a:spcBef>
                <a:spcPts val="0"/>
              </a:spcBef>
              <a:buNone/>
            </a:pPr>
            <a:endParaRPr sz="600"/>
          </a:p>
          <a:p>
            <a:pPr lvl="0" rtl="0">
              <a:spcBef>
                <a:spcPts val="0"/>
              </a:spcBef>
              <a:buNone/>
            </a:pPr>
            <a:endParaRPr sz="60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ru" sz="2200"/>
              <a:t>После общения с некоторыми людьми у меня появляется ярко выраженный комплекс полноценности.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ru" sz="2200"/>
              <a:t>общение, человек, люди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ru" sz="2200"/>
              <a:t>                                					        С. Ежи Лец</a:t>
            </a:r>
          </a:p>
          <a:p>
            <a:pPr lvl="0" rtl="0">
              <a:spcBef>
                <a:spcPts val="0"/>
              </a:spcBef>
              <a:buNone/>
            </a:pPr>
            <a:endParaRPr sz="600"/>
          </a:p>
          <a:p>
            <a:pPr lvl="0" rtl="0">
              <a:spcBef>
                <a:spcPts val="0"/>
              </a:spcBef>
              <a:buNone/>
            </a:pPr>
            <a:endParaRPr sz="600"/>
          </a:p>
          <a:p>
            <a:pPr lvl="0" rtl="0">
              <a:spcBef>
                <a:spcPts val="0"/>
              </a:spcBef>
              <a:buNone/>
            </a:pPr>
            <a:r>
              <a:rPr lang="ru" sz="2200"/>
              <a:t>Ребенок, который переносит меньше оскорблений, вырастает челове­ком, более сознающим свое достоинство». </a:t>
            </a:r>
          </a:p>
          <a:p>
            <a:pPr marL="4114800" lvl="0" indent="45720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ru" sz="2200"/>
              <a:t>        Н. Г. Чернышевский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57158" y="357172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b="1" dirty="0">
                <a:solidFill>
                  <a:schemeClr val="lt1"/>
                </a:solidFill>
              </a:rPr>
              <a:t>Что на самом деле слышит ребёнок.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285720" y="928676"/>
            <a:ext cx="3999899" cy="386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2400" dirty="0">
                <a:solidFill>
                  <a:schemeClr val="dk1"/>
                </a:solidFill>
              </a:rPr>
              <a:t>Взрослый говорит:</a:t>
            </a:r>
          </a:p>
          <a:p>
            <a:pPr marL="457200" lvl="0" indent="-381000" rtl="0">
              <a:spcBef>
                <a:spcPts val="0"/>
              </a:spcBef>
              <a:buClr>
                <a:srgbClr val="FF0000"/>
              </a:buClr>
              <a:buSzPct val="100000"/>
              <a:buChar char="-"/>
            </a:pPr>
            <a:r>
              <a:rPr lang="ru" sz="2400" b="1" dirty="0">
                <a:solidFill>
                  <a:srgbClr val="FF0000"/>
                </a:solidFill>
              </a:rPr>
              <a:t>Как же я устала</a:t>
            </a:r>
            <a:r>
              <a:rPr lang="ru" sz="2400" b="1" dirty="0" smtClean="0">
                <a:solidFill>
                  <a:srgbClr val="FF0000"/>
                </a:solidFill>
              </a:rPr>
              <a:t>...</a:t>
            </a:r>
            <a:endParaRPr sz="6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rgbClr val="0000FF"/>
              </a:buClr>
              <a:buSzPct val="100000"/>
              <a:buChar char="-"/>
            </a:pPr>
            <a:r>
              <a:rPr lang="ru" sz="2400" b="1" dirty="0">
                <a:solidFill>
                  <a:srgbClr val="0000FF"/>
                </a:solidFill>
              </a:rPr>
              <a:t>Больно умный нашёлся</a:t>
            </a:r>
            <a:r>
              <a:rPr lang="ru" sz="2400" b="1" dirty="0" smtClean="0">
                <a:solidFill>
                  <a:srgbClr val="0000FF"/>
                </a:solidFill>
              </a:rPr>
              <a:t>!</a:t>
            </a:r>
            <a:endParaRPr sz="6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rgbClr val="00FF00"/>
              </a:buClr>
              <a:buSzPct val="100000"/>
              <a:buChar char="-"/>
            </a:pPr>
            <a:r>
              <a:rPr lang="ru" sz="2400" b="1" dirty="0">
                <a:solidFill>
                  <a:srgbClr val="00FF00"/>
                </a:solidFill>
              </a:rPr>
              <a:t>Что ты как маленький?</a:t>
            </a:r>
          </a:p>
          <a:p>
            <a:pPr marL="457200" lvl="0" indent="-381000" rtl="0">
              <a:spcBef>
                <a:spcPts val="0"/>
              </a:spcBef>
              <a:buClr>
                <a:srgbClr val="FF0000"/>
              </a:buClr>
              <a:buSzPct val="100000"/>
              <a:buChar char="-"/>
            </a:pPr>
            <a:r>
              <a:rPr lang="ru" sz="2400" b="1" dirty="0">
                <a:solidFill>
                  <a:srgbClr val="FF0000"/>
                </a:solidFill>
              </a:rPr>
              <a:t>Не трогай, всё ломаешь!</a:t>
            </a:r>
          </a:p>
          <a:p>
            <a:pPr marL="457200" lvl="0" indent="-266700"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ru" sz="600" dirty="0">
                <a:solidFill>
                  <a:schemeClr val="dk1"/>
                </a:solidFill>
              </a:rPr>
              <a:t>-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3893700" y="1017725"/>
            <a:ext cx="5250300" cy="3739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2400">
                <a:solidFill>
                  <a:srgbClr val="000000"/>
                </a:solidFill>
              </a:rPr>
              <a:t>Ребёнок слышит</a:t>
            </a:r>
          </a:p>
          <a:p>
            <a:pPr rtl="0">
              <a:spcBef>
                <a:spcPts val="0"/>
              </a:spcBef>
              <a:buNone/>
            </a:pPr>
            <a:r>
              <a:rPr lang="ru" sz="2400" b="1">
                <a:solidFill>
                  <a:srgbClr val="FF0000"/>
                </a:solidFill>
              </a:rPr>
              <a:t>- Мама устала из-за меня.</a:t>
            </a:r>
          </a:p>
          <a:p>
            <a:pPr rtl="0">
              <a:spcBef>
                <a:spcPts val="0"/>
              </a:spcBef>
              <a:buNone/>
            </a:pPr>
            <a:r>
              <a:rPr lang="ru" sz="2400" b="1">
                <a:solidFill>
                  <a:srgbClr val="0000FF"/>
                </a:solidFill>
              </a:rPr>
              <a:t>- Я глупый, лучше молчать.</a:t>
            </a:r>
          </a:p>
          <a:p>
            <a:pPr rtl="0">
              <a:spcBef>
                <a:spcPts val="0"/>
              </a:spcBef>
              <a:buNone/>
            </a:pPr>
            <a:endParaRPr sz="600" b="1">
              <a:solidFill>
                <a:srgbClr val="0000FF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rgbClr val="00FF00"/>
              </a:buClr>
              <a:buSzPct val="100000"/>
              <a:buChar char="-"/>
            </a:pPr>
            <a:r>
              <a:rPr lang="ru" sz="2400" b="1">
                <a:solidFill>
                  <a:srgbClr val="00FF00"/>
                </a:solidFill>
              </a:rPr>
              <a:t>Мне нельзя быть собой.</a:t>
            </a:r>
          </a:p>
          <a:p>
            <a:pPr lvl="0" rtl="0">
              <a:spcBef>
                <a:spcPts val="0"/>
              </a:spcBef>
              <a:buNone/>
            </a:pPr>
            <a:endParaRPr sz="600" b="1">
              <a:solidFill>
                <a:srgbClr val="00FF00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rgbClr val="FF0000"/>
              </a:buClr>
              <a:buSzPct val="100000"/>
              <a:buChar char="-"/>
            </a:pPr>
            <a:r>
              <a:rPr lang="ru" sz="2400" b="1">
                <a:solidFill>
                  <a:srgbClr val="FF0000"/>
                </a:solidFill>
              </a:rPr>
              <a:t>От меня одни неприятности</a:t>
            </a:r>
          </a:p>
          <a:p>
            <a:pPr lvl="0">
              <a:spcBef>
                <a:spcPts val="0"/>
              </a:spcBef>
              <a:buNone/>
            </a:pPr>
            <a:endParaRPr sz="600" b="1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b="1">
                <a:solidFill>
                  <a:schemeClr val="lt1"/>
                </a:solidFill>
              </a:rPr>
              <a:t>Что думает ребёнок?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ru" sz="2400" dirty="0">
                <a:solidFill>
                  <a:schemeClr val="dk1"/>
                </a:solidFill>
              </a:rPr>
              <a:t>Не прыгай, упадёшь</a:t>
            </a:r>
            <a:r>
              <a:rPr lang="ru" sz="2400" dirty="0" smtClean="0">
                <a:solidFill>
                  <a:schemeClr val="dk1"/>
                </a:solidFill>
              </a:rPr>
              <a:t>!</a:t>
            </a:r>
            <a:endParaRPr sz="6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ru" sz="2400" dirty="0">
                <a:solidFill>
                  <a:schemeClr val="dk1"/>
                </a:solidFill>
              </a:rPr>
              <a:t>Не дёргай кошку за хвост</a:t>
            </a:r>
            <a:r>
              <a:rPr lang="ru" sz="2400" dirty="0" smtClean="0">
                <a:solidFill>
                  <a:schemeClr val="dk1"/>
                </a:solidFill>
              </a:rPr>
              <a:t>!</a:t>
            </a:r>
            <a:endParaRPr sz="6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ru" sz="2400" dirty="0">
                <a:solidFill>
                  <a:schemeClr val="dk1"/>
                </a:solidFill>
              </a:rPr>
              <a:t>Не шуми</a:t>
            </a:r>
            <a:r>
              <a:rPr lang="ru" sz="2400" dirty="0" smtClean="0">
                <a:solidFill>
                  <a:schemeClr val="dk1"/>
                </a:solidFill>
              </a:rPr>
              <a:t>!</a:t>
            </a:r>
            <a:endParaRPr sz="600">
              <a:solidFill>
                <a:schemeClr val="dk1"/>
              </a:solidFill>
            </a:endParaRPr>
          </a:p>
          <a:p>
            <a:pPr marL="457200" lvl="0" indent="-381000"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ru" sz="2400" dirty="0">
                <a:solidFill>
                  <a:schemeClr val="dk1"/>
                </a:solidFill>
              </a:rPr>
              <a:t>Сколько раз тебе говорить…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 dirty="0">
                <a:solidFill>
                  <a:srgbClr val="000000"/>
                </a:solidFill>
              </a:rPr>
              <a:t>Проверю!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 dirty="0" smtClean="0">
                <a:solidFill>
                  <a:srgbClr val="000000"/>
                </a:solidFill>
              </a:rPr>
              <a:t>А </a:t>
            </a:r>
            <a:r>
              <a:rPr lang="ru" sz="2400" dirty="0">
                <a:solidFill>
                  <a:srgbClr val="000000"/>
                </a:solidFill>
              </a:rPr>
              <a:t>за что можно</a:t>
            </a:r>
            <a:r>
              <a:rPr lang="ru" sz="2400" dirty="0" smtClean="0">
                <a:solidFill>
                  <a:srgbClr val="000000"/>
                </a:solidFill>
              </a:rPr>
              <a:t>?</a:t>
            </a:r>
            <a:endParaRPr sz="600">
              <a:solidFill>
                <a:srgbClr val="000000"/>
              </a:solidFill>
            </a:endParaRP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 dirty="0">
                <a:solidFill>
                  <a:srgbClr val="000000"/>
                </a:solidFill>
              </a:rPr>
              <a:t>Почему? Буду! </a:t>
            </a:r>
          </a:p>
          <a:p>
            <a:pPr lvl="0" rtl="0">
              <a:spcBef>
                <a:spcPts val="0"/>
              </a:spcBef>
              <a:buNone/>
            </a:pPr>
            <a:endParaRPr sz="600">
              <a:solidFill>
                <a:srgbClr val="000000"/>
              </a:solidFill>
            </a:endParaRPr>
          </a:p>
          <a:p>
            <a:pPr marL="457200" lvl="0" indent="-38100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 dirty="0">
                <a:solidFill>
                  <a:srgbClr val="000000"/>
                </a:solidFill>
              </a:rPr>
              <a:t>… риторический вопрос в ответе не нуждается...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649100" y="185600"/>
            <a:ext cx="8268600" cy="755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ru" sz="3000" b="1">
                <a:solidFill>
                  <a:schemeClr val="lt1"/>
                </a:solidFill>
              </a:rPr>
              <a:t>В итоге… ребёнок действует наоборот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181100" cy="3367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600">
                <a:solidFill>
                  <a:srgbClr val="000000"/>
                </a:solidFill>
              </a:rPr>
              <a:t>Быстро ешь кашу!</a:t>
            </a:r>
          </a:p>
          <a:p>
            <a:pPr marL="457200" lvl="0" indent="-3937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600">
                <a:solidFill>
                  <a:srgbClr val="000000"/>
                </a:solidFill>
              </a:rPr>
              <a:t>Прекрати баловаться!!</a:t>
            </a:r>
          </a:p>
          <a:p>
            <a:pPr marL="457200" lvl="0" indent="-3937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600">
                <a:solidFill>
                  <a:srgbClr val="000000"/>
                </a:solidFill>
              </a:rPr>
              <a:t>Не сьешь - гулять не пойдёшь!!! </a:t>
            </a:r>
          </a:p>
          <a:p>
            <a:pPr marL="457200" lvl="0" indent="-3937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600">
                <a:solidFill>
                  <a:srgbClr val="000000"/>
                </a:solidFill>
              </a:rPr>
              <a:t>Щас как возьму ремень!!!!</a:t>
            </a:r>
          </a:p>
          <a:p>
            <a:pPr lv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</a:endParaRP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725" y="1495300"/>
            <a:ext cx="4340974" cy="271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311700" y="203225"/>
            <a:ext cx="7933799" cy="755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3000" b="1">
                <a:solidFill>
                  <a:schemeClr val="lt1"/>
                </a:solidFill>
              </a:rPr>
              <a:t>Как сказать по-другому?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5343899" cy="317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2400">
                <a:solidFill>
                  <a:srgbClr val="0000FF"/>
                </a:solidFill>
              </a:rPr>
              <a:t>Я-сообщение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>
                <a:solidFill>
                  <a:srgbClr val="000000"/>
                </a:solidFill>
              </a:rPr>
              <a:t>Мне будет приятно, если мою кашку скушают с аппетитом.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>
                <a:solidFill>
                  <a:srgbClr val="000000"/>
                </a:solidFill>
              </a:rPr>
              <a:t>Я обрадуюсь, когда мне принесут пустую тарелку! 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5599" y="1927700"/>
            <a:ext cx="3365124" cy="210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11700" y="203225"/>
            <a:ext cx="7933799" cy="755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3000" b="1">
                <a:solidFill>
                  <a:schemeClr val="lt1"/>
                </a:solidFill>
              </a:rPr>
              <a:t>Успех через похвалу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193800" y="958925"/>
            <a:ext cx="5955000" cy="36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2400">
                <a:solidFill>
                  <a:srgbClr val="0000FF"/>
                </a:solidFill>
              </a:rPr>
              <a:t>Я-сообщение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>
                <a:solidFill>
                  <a:srgbClr val="000000"/>
                </a:solidFill>
              </a:rPr>
              <a:t>Я горжусь своим сыном!!!</a:t>
            </a:r>
          </a:p>
          <a:p>
            <a:pPr lvl="0" rtl="0">
              <a:spcBef>
                <a:spcPts val="0"/>
              </a:spcBef>
              <a:buNone/>
            </a:pPr>
            <a:endParaRPr sz="600">
              <a:solidFill>
                <a:srgbClr val="000000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ru" sz="2400">
                <a:solidFill>
                  <a:srgbClr val="0000FF"/>
                </a:solidFill>
              </a:rPr>
              <a:t>За поступок, деятельность, достижение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400">
                <a:solidFill>
                  <a:srgbClr val="000000"/>
                </a:solidFill>
              </a:rPr>
              <a:t>Ты написала сочинение самостоятельно и без ошибок!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525" y="748516"/>
            <a:ext cx="2603375" cy="173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5530" y="2766068"/>
            <a:ext cx="2603375" cy="172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11700" y="203225"/>
            <a:ext cx="7933799" cy="755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3000" b="1">
                <a:solidFill>
                  <a:schemeClr val="lt1"/>
                </a:solidFill>
              </a:rPr>
              <a:t>Успех через похвалу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93800" y="958925"/>
            <a:ext cx="6377999" cy="36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2600">
                <a:solidFill>
                  <a:srgbClr val="0000FF"/>
                </a:solidFill>
              </a:rPr>
              <a:t>Нарисовать картину будущего успеха</a:t>
            </a:r>
          </a:p>
          <a:p>
            <a:pPr marL="457200" lvl="0" indent="-3937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2600">
                <a:solidFill>
                  <a:srgbClr val="000000"/>
                </a:solidFill>
              </a:rPr>
              <a:t>Ты очень красиво украсила торт. Ты будешь хорошей хозяйкой!</a:t>
            </a:r>
          </a:p>
          <a:p>
            <a:pPr lvl="0" rtl="0">
              <a:spcBef>
                <a:spcPts val="0"/>
              </a:spcBef>
              <a:buNone/>
            </a:pPr>
            <a:endParaRPr sz="600">
              <a:solidFill>
                <a:srgbClr val="00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2600">
                <a:solidFill>
                  <a:srgbClr val="0000FF"/>
                </a:solidFill>
              </a:rPr>
              <a:t>Контакт глаза-в глаза,                         прикоснования</a:t>
            </a:r>
            <a:r>
              <a:rPr lang="ru" sz="3000" b="1">
                <a:solidFill>
                  <a:srgbClr val="FFFF00"/>
                </a:solidFill>
              </a:rPr>
              <a:t>                                                                                                                                стоят тысячи слов</a:t>
            </a:r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1800" y="437850"/>
            <a:ext cx="2396174" cy="159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5100" y="2554675"/>
            <a:ext cx="4668900" cy="23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7403572" cy="3179400"/>
          </a:xfrm>
        </p:spPr>
        <p:txBody>
          <a:bodyPr/>
          <a:lstStyle/>
          <a:p>
            <a:r>
              <a:rPr lang="ru-RU" sz="2800" dirty="0" err="1" smtClean="0">
                <a:solidFill>
                  <a:schemeClr val="tx1"/>
                </a:solidFill>
              </a:rPr>
              <a:t>Норкина</a:t>
            </a:r>
            <a:r>
              <a:rPr lang="ru-RU" sz="2800" dirty="0" smtClean="0">
                <a:solidFill>
                  <a:schemeClr val="tx1"/>
                </a:solidFill>
              </a:rPr>
              <a:t> Елена Леонидовна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Доцент кафедры общей и специальной психологии и педагогики МОСИ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249</Words>
  <PresentationFormat>Экран (16:9)</PresentationFormat>
  <Paragraphs>60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simple-light-2</vt:lpstr>
      <vt:lpstr>Единственная настоящая роскошь - это роскошь человеческого общения </vt:lpstr>
      <vt:lpstr>Мы становимся похожими на тех людей, с которыми общаемся. Выбирайте свое окружение - какими мы не были бы уникальными, оно все равно влияет на нас.             Р. де Ниро    После общения с некоторыми людьми у меня появляется ярко выраженный комплекс полноценности. общение, человек, люди                                              С. Ежи Лец   Ребенок, который переносит меньше оскорблений, вырастает челове­ком, более сознающим свое достоинство».          Н. Г. Чернышевский </vt:lpstr>
      <vt:lpstr>Что на самом деле слышит ребёнок.</vt:lpstr>
      <vt:lpstr>Что думает ребёнок?</vt:lpstr>
      <vt:lpstr>В итоге… ребёнок действует наоборот</vt:lpstr>
      <vt:lpstr>Как сказать по-другому?</vt:lpstr>
      <vt:lpstr>Успех через похвалу</vt:lpstr>
      <vt:lpstr>Успех через похвалу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Единственная настоящая роскошь - это роскошь человеческого общения </dc:title>
  <dc:creator>345</dc:creator>
  <cp:lastModifiedBy>345</cp:lastModifiedBy>
  <cp:revision>2</cp:revision>
  <dcterms:modified xsi:type="dcterms:W3CDTF">2015-10-29T14:45:05Z</dcterms:modified>
</cp:coreProperties>
</file>